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2" r:id="rId2"/>
    <p:sldId id="267" r:id="rId3"/>
    <p:sldId id="265" r:id="rId4"/>
    <p:sldId id="256" r:id="rId5"/>
    <p:sldId id="257" r:id="rId6"/>
    <p:sldId id="258" r:id="rId7"/>
    <p:sldId id="263" r:id="rId8"/>
    <p:sldId id="264" r:id="rId9"/>
    <p:sldId id="259" r:id="rId10"/>
    <p:sldId id="260" r:id="rId11"/>
    <p:sldId id="261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C56"/>
    <a:srgbClr val="0D08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39566B-D61E-978D-0578-48291BF5175B}" v="173" dt="2025-11-04T23:47:55.385"/>
    <p1510:client id="{CB0A8893-8B7D-3541-5521-5D07DC7CE9A8}" v="109" dt="2025-11-04T19:54:02.182"/>
    <p1510:client id="{D99A9D3B-ED95-90AA-4EA8-C7912A988E63}" v="158" dt="2025-11-04T19:26:26.0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8"/>
  </p:normalViewPr>
  <p:slideViewPr>
    <p:cSldViewPr snapToGrid="0">
      <p:cViewPr varScale="1">
        <p:scale>
          <a:sx n="119" d="100"/>
          <a:sy n="119" d="100"/>
        </p:scale>
        <p:origin x="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356A-46BC-474E-B827-6DCBB171EFC6}" type="datetimeFigureOut">
              <a:rPr lang="es-CO" smtClean="0"/>
              <a:t>4/11/25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10035-EA7F-484B-A59D-09BE76B8E6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9221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10035-EA7F-484B-A59D-09BE76B8E631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2630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4870E6-1BBE-4D2D-6BAB-DF9AFA7DB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0D3DBE-8EEF-2B49-87F5-5964ACDC7A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117196-BD12-779B-B775-BE810237A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3747E-B116-BB4F-A04E-F44385E9571E}" type="datetimeFigureOut">
              <a:rPr lang="es-CO" smtClean="0"/>
              <a:t>4/11/25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D2F9BF-C7DD-7290-8A1A-D022C6465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11CFD5-B716-B62A-62DD-E9ECE535A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BFB5-E558-7E42-BFC7-B67FA265A2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0721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244E73-19C9-1A7F-D630-5D4D9F648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6B5C06-1600-E0FE-C415-B378A60CC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C6922E-BF0E-B58B-4722-3CF1B6043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3747E-B116-BB4F-A04E-F44385E9571E}" type="datetimeFigureOut">
              <a:rPr lang="es-CO" smtClean="0"/>
              <a:t>4/11/25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7F991F-E918-86EF-9173-52863A0BD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AE0189-06C5-2904-522E-D344BB3D0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BFB5-E558-7E42-BFC7-B67FA265A2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1667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FB83C58-C725-21FC-98E8-CF069B05D6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63F3662-05C0-DD10-6BE4-405A47642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B70836-CC23-5F3A-D5DC-22ED109F0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3747E-B116-BB4F-A04E-F44385E9571E}" type="datetimeFigureOut">
              <a:rPr lang="es-CO" smtClean="0"/>
              <a:t>4/11/25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EA84E-E566-D473-B9F4-4B9707218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1D7AC2-F10E-2853-17CF-64139E373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BFB5-E558-7E42-BFC7-B67FA265A2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237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4BFDB-29BC-0637-9A5F-C650BF809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52560B-3398-B4E5-9D00-6CB205BDD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6FFEB-930C-0282-793F-3BECE23D0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3747E-B116-BB4F-A04E-F44385E9571E}" type="datetimeFigureOut">
              <a:rPr lang="es-CO" smtClean="0"/>
              <a:t>4/11/25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121A60-CD6D-21DE-7F79-257D77686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8096F6-6F8F-23F3-C16A-22262D0E8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BFB5-E558-7E42-BFC7-B67FA265A2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901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3118BB-76AC-8AE7-1BA1-F3F5CB47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7AB5EA-164A-15C7-0DC2-03E0E4C8B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9626AE-EAA6-08BD-4BC5-53F21E5C5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3747E-B116-BB4F-A04E-F44385E9571E}" type="datetimeFigureOut">
              <a:rPr lang="es-CO" smtClean="0"/>
              <a:t>4/11/25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719AC9-E006-485E-8ABE-CA2489E93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C1D1E2-91C1-6CD7-0C03-A858AF04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BFB5-E558-7E42-BFC7-B67FA265A2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393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8A72C8-0EA3-2495-15EF-04F1B13C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5CDFDD-9E80-324F-8670-B6B3CA2DA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CA8965-6BBA-AE03-EF3F-9DDA3F529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0F2F48-3CAD-3C5E-DDC8-1782BD61E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3747E-B116-BB4F-A04E-F44385E9571E}" type="datetimeFigureOut">
              <a:rPr lang="es-CO" smtClean="0"/>
              <a:t>4/11/25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2C8D7B-091C-F5A9-45B3-3D8631349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AD74E3-2215-693D-42C7-A6A5335A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BFB5-E558-7E42-BFC7-B67FA265A2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918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371A9E-3367-7BE1-170D-6F11C908C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F39D73-0A28-A724-EF9D-95B1542AF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4CA0D8-FA3D-07B8-4DBA-C51F224C6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4AD4E1-1367-0FDF-BB32-8540183F92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218BA2D-AF47-8ED0-4F82-F4F65634F0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BBD8DDF-59BF-93B5-10A8-15C85086D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3747E-B116-BB4F-A04E-F44385E9571E}" type="datetimeFigureOut">
              <a:rPr lang="es-CO" smtClean="0"/>
              <a:t>4/11/25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BF1737E-B3E5-8476-7A84-E162862E0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E944CB2-E608-926E-B67C-B99D8CE22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BFB5-E558-7E42-BFC7-B67FA265A2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6192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049CEC-C2CC-DB1C-B1B4-562F35E33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0E1EB8-DD23-163F-E7C8-C6CB57AB0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3747E-B116-BB4F-A04E-F44385E9571E}" type="datetimeFigureOut">
              <a:rPr lang="es-CO" smtClean="0"/>
              <a:t>4/11/25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7DE577-147F-57BB-DC00-F1B0FFCCE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D908B72-A1FA-17A1-FF3B-F83B694F9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BFB5-E558-7E42-BFC7-B67FA265A2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0795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3FCDBC-A60F-64A1-CEC1-E33260223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3747E-B116-BB4F-A04E-F44385E9571E}" type="datetimeFigureOut">
              <a:rPr lang="es-CO" smtClean="0"/>
              <a:t>4/11/25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75D2641-E1C3-4D5A-48A2-7FAB1E762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EBBBE8F-2785-57B5-9918-6A8C59959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BFB5-E558-7E42-BFC7-B67FA265A2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748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D2B90C-6987-ED1F-4676-0A3B5599C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B92497-D849-C2DB-B4CC-9A6A02DD8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C7D009-1A75-26A8-9196-92B20239E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6C782-08F2-82AE-FA57-DDF0FFC73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3747E-B116-BB4F-A04E-F44385E9571E}" type="datetimeFigureOut">
              <a:rPr lang="es-CO" smtClean="0"/>
              <a:t>4/11/25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9BCA8B-4167-2618-D701-A2E0E7FF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610E529-AB0A-4E20-18AE-4548B091A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BFB5-E558-7E42-BFC7-B67FA265A2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900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D39C96-3196-D742-4B11-9E52D2E5F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6DBAF23-1A40-4275-AF5B-4EA9E3B09A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FFAEF0-DE31-9A2E-5A01-2D10DEDEA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550567-D4B2-1C2C-0A24-526D1FC62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3747E-B116-BB4F-A04E-F44385E9571E}" type="datetimeFigureOut">
              <a:rPr lang="es-CO" smtClean="0"/>
              <a:t>4/11/25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0B5DD3-812F-E07C-7DA1-DB9497DB9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31C085-490F-750D-A9AD-5E41934C0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BBFB5-E558-7E42-BFC7-B67FA265A2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1826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65A5B9-E775-C47F-90CA-CB58C10B9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748649-1D73-5BDC-A66A-A1240A56C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FF9769-3F35-6572-B052-2AA19B413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E3747E-B116-BB4F-A04E-F44385E9571E}" type="datetimeFigureOut">
              <a:rPr lang="es-CO" smtClean="0"/>
              <a:t>4/11/25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CBF17B-938D-342A-25D2-267FFF1E51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D013D5-DECE-BA84-F8EB-4F92C6569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2BBFB5-E558-7E42-BFC7-B67FA265A2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232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091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8CA231-6D8F-C1BD-E9F7-508C2E117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E92078D-34B5-C11F-B5FC-8234A3F268E2}"/>
              </a:ext>
            </a:extLst>
          </p:cNvPr>
          <p:cNvSpPr txBox="1"/>
          <p:nvPr/>
        </p:nvSpPr>
        <p:spPr>
          <a:xfrm>
            <a:off x="6371939" y="2741262"/>
            <a:ext cx="4914900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O" sz="1400" dirty="0">
                <a:solidFill>
                  <a:srgbClr val="1F2C56"/>
                </a:solidFill>
                <a:latin typeface="Metropolis"/>
              </a:rPr>
              <a:t>Escribe en este apartado aspectos a destacar de la editorial, enfoque, tipo de títulos, temáticas a resaltar:</a:t>
            </a:r>
          </a:p>
          <a:p>
            <a:endParaRPr lang="es-CO" sz="1400">
              <a:solidFill>
                <a:srgbClr val="1F2C56"/>
              </a:solidFill>
              <a:latin typeface="Metropolis" pitchFamily="2" charset="77"/>
            </a:endParaRPr>
          </a:p>
          <a:p>
            <a:r>
              <a:rPr lang="es-CO" sz="1400" dirty="0">
                <a:solidFill>
                  <a:srgbClr val="1F2C56"/>
                </a:solidFill>
                <a:latin typeface="Metropolis"/>
              </a:rPr>
              <a:t>Ejemplo:</a:t>
            </a:r>
          </a:p>
          <a:p>
            <a:r>
              <a:rPr lang="es-CO" sz="1400" dirty="0">
                <a:solidFill>
                  <a:srgbClr val="1F2C56"/>
                </a:solidFill>
                <a:latin typeface="Metropolis"/>
              </a:rPr>
              <a:t>-Cuentos clásicos, fabulas y mitos. </a:t>
            </a:r>
          </a:p>
          <a:p>
            <a:r>
              <a:rPr lang="es-CO" sz="1400" dirty="0">
                <a:solidFill>
                  <a:srgbClr val="1F2C56"/>
                </a:solidFill>
                <a:latin typeface="Metropolis"/>
              </a:rPr>
              <a:t>- Libros de manualidades y actividades recreativas.</a:t>
            </a:r>
          </a:p>
          <a:p>
            <a:r>
              <a:rPr lang="es-CO" sz="1400" dirty="0">
                <a:solidFill>
                  <a:srgbClr val="1F2C56"/>
                </a:solidFill>
                <a:latin typeface="Metropolis"/>
              </a:rPr>
              <a:t>- Títulos educativos enfocados en reforzar el aprendizaje de </a:t>
            </a:r>
            <a:r>
              <a:rPr lang="es-CO" sz="1400" dirty="0" err="1">
                <a:solidFill>
                  <a:srgbClr val="1F2C56"/>
                </a:solidFill>
                <a:latin typeface="Metropolis"/>
              </a:rPr>
              <a:t>niñosy</a:t>
            </a:r>
            <a:r>
              <a:rPr lang="es-CO" sz="1400" dirty="0">
                <a:solidFill>
                  <a:srgbClr val="1F2C56"/>
                </a:solidFill>
                <a:latin typeface="Metropolis"/>
              </a:rPr>
              <a:t> niñas en edad escolar.</a:t>
            </a:r>
          </a:p>
          <a:p>
            <a:endParaRPr lang="es-CO" sz="1400" dirty="0">
              <a:solidFill>
                <a:srgbClr val="1F2C56"/>
              </a:solidFill>
              <a:latin typeface="Metropolis" pitchFamily="2" charset="77"/>
            </a:endParaRPr>
          </a:p>
          <a:p>
            <a:r>
              <a:rPr lang="es-CO" sz="1400" dirty="0">
                <a:solidFill>
                  <a:srgbClr val="1F2C56"/>
                </a:solidFill>
                <a:latin typeface="Metropolis"/>
              </a:rPr>
              <a:t>(Puede agregar más diapositivas si lo necesita duplicando esta página)</a:t>
            </a:r>
            <a:endParaRPr lang="es-CO" sz="1400" dirty="0">
              <a:solidFill>
                <a:srgbClr val="1F2C56"/>
              </a:solidFill>
              <a:latin typeface="Metropolis" pitchFamily="2" charset="77"/>
            </a:endParaRPr>
          </a:p>
          <a:p>
            <a:endParaRPr lang="es-CO" sz="1400" dirty="0">
              <a:solidFill>
                <a:srgbClr val="1F2C56"/>
              </a:solidFill>
              <a:latin typeface="Metropolis" pitchFamily="2" charset="7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954FA7A-0FDE-DF86-9130-CC99E9F2F77F}"/>
              </a:ext>
            </a:extLst>
          </p:cNvPr>
          <p:cNvSpPr txBox="1"/>
          <p:nvPr/>
        </p:nvSpPr>
        <p:spPr>
          <a:xfrm>
            <a:off x="6361211" y="2258087"/>
            <a:ext cx="46335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b="1">
                <a:solidFill>
                  <a:srgbClr val="1F2C56"/>
                </a:solidFill>
                <a:latin typeface="Metropolis" pitchFamily="2" charset="77"/>
              </a:rPr>
              <a:t>Nombre de la editorial: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274321D-8BEA-8881-CE41-4B582189E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34" y="1168125"/>
            <a:ext cx="1555424" cy="215996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A531B2E-B0BD-404B-4C5F-0732296A7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107" y="1168125"/>
            <a:ext cx="1555424" cy="215996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9C9E9DE-3973-63A5-6879-A746288BA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815" y="1168125"/>
            <a:ext cx="1555424" cy="215996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322AE67-DDBD-3C8A-C159-3A4D9BBC1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34" y="3515908"/>
            <a:ext cx="1555424" cy="215996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4B739A8-4381-E30B-AFDB-4961A26A1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107" y="3515908"/>
            <a:ext cx="1555424" cy="215996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408AD24-FD9B-FBB0-CC3E-1592062EA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815" y="3515908"/>
            <a:ext cx="1555424" cy="215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58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201469-F3F0-860B-C3F7-CFD9BD823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4461B80-233E-78A3-2470-360AEBAE9238}"/>
              </a:ext>
            </a:extLst>
          </p:cNvPr>
          <p:cNvSpPr txBox="1"/>
          <p:nvPr/>
        </p:nvSpPr>
        <p:spPr>
          <a:xfrm>
            <a:off x="6371939" y="2368729"/>
            <a:ext cx="4914900" cy="35394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O" sz="1400" dirty="0">
                <a:solidFill>
                  <a:srgbClr val="1F2C56"/>
                </a:solidFill>
                <a:latin typeface="Metropolis"/>
              </a:rPr>
              <a:t>Escribe en este apartado autores destacados:</a:t>
            </a:r>
          </a:p>
          <a:p>
            <a:endParaRPr lang="es-CO" sz="1400">
              <a:solidFill>
                <a:srgbClr val="1F2C56"/>
              </a:solidFill>
              <a:latin typeface="Metropolis" pitchFamily="2" charset="77"/>
            </a:endParaRPr>
          </a:p>
          <a:p>
            <a:r>
              <a:rPr lang="es-CO" sz="1400" dirty="0">
                <a:solidFill>
                  <a:srgbClr val="1F2C56"/>
                </a:solidFill>
                <a:latin typeface="Metropolis"/>
              </a:rPr>
              <a:t>Ejemplo:</a:t>
            </a:r>
          </a:p>
          <a:p>
            <a:r>
              <a:rPr lang="es-CO" sz="1400" dirty="0">
                <a:solidFill>
                  <a:srgbClr val="1F2C56"/>
                </a:solidFill>
                <a:latin typeface="Metropolis"/>
              </a:rPr>
              <a:t>Autores Latinoamericanos</a:t>
            </a:r>
          </a:p>
          <a:p>
            <a:endParaRPr lang="es-CO" sz="1400">
              <a:solidFill>
                <a:srgbClr val="1F2C56"/>
              </a:solidFill>
              <a:latin typeface="Metropolis" pitchFamily="2" charset="77"/>
            </a:endParaRPr>
          </a:p>
          <a:p>
            <a:r>
              <a:rPr lang="es-CO" sz="1400" dirty="0">
                <a:solidFill>
                  <a:srgbClr val="1F2C56"/>
                </a:solidFill>
                <a:latin typeface="Metropolis"/>
              </a:rPr>
              <a:t>Colombia: Irene Vasco, Oswaldo Díaz </a:t>
            </a:r>
            <a:r>
              <a:rPr lang="es-CO" sz="1400" dirty="0" err="1">
                <a:solidFill>
                  <a:srgbClr val="1F2C56"/>
                </a:solidFill>
                <a:latin typeface="Metropolis"/>
              </a:rPr>
              <a:t>Díaz</a:t>
            </a:r>
            <a:r>
              <a:rPr lang="es-CO" sz="1400" dirty="0">
                <a:solidFill>
                  <a:srgbClr val="1F2C56"/>
                </a:solidFill>
                <a:latin typeface="Metropolis"/>
              </a:rPr>
              <a:t>, Luis Darío Bernal y Yolanda Reyes.</a:t>
            </a:r>
          </a:p>
          <a:p>
            <a:endParaRPr lang="es-CO" sz="1400">
              <a:solidFill>
                <a:srgbClr val="1F2C56"/>
              </a:solidFill>
              <a:latin typeface="Metropolis" pitchFamily="2" charset="77"/>
            </a:endParaRPr>
          </a:p>
          <a:p>
            <a:r>
              <a:rPr lang="es-CO" sz="1400" dirty="0">
                <a:solidFill>
                  <a:srgbClr val="1F2C56"/>
                </a:solidFill>
                <a:latin typeface="Metropolis"/>
              </a:rPr>
              <a:t>Uruguay: Sylvia Puentes de </a:t>
            </a:r>
            <a:r>
              <a:rPr lang="es-CO" sz="1400" dirty="0" err="1">
                <a:solidFill>
                  <a:srgbClr val="1F2C56"/>
                </a:solidFill>
                <a:latin typeface="Metropolis"/>
              </a:rPr>
              <a:t>Oyenard</a:t>
            </a:r>
            <a:r>
              <a:rPr lang="es-CO" sz="1400" dirty="0">
                <a:solidFill>
                  <a:srgbClr val="1F2C56"/>
                </a:solidFill>
                <a:latin typeface="Metropolis"/>
              </a:rPr>
              <a:t>.</a:t>
            </a:r>
          </a:p>
          <a:p>
            <a:endParaRPr lang="es-CO" sz="1400">
              <a:solidFill>
                <a:srgbClr val="1F2C56"/>
              </a:solidFill>
              <a:latin typeface="Metropolis" pitchFamily="2" charset="77"/>
            </a:endParaRPr>
          </a:p>
          <a:p>
            <a:r>
              <a:rPr lang="es-CO" sz="1400" dirty="0">
                <a:solidFill>
                  <a:srgbClr val="1F2C56"/>
                </a:solidFill>
                <a:latin typeface="Metropolis"/>
              </a:rPr>
              <a:t>Ecuador: Leonor Bravo Velásquez.</a:t>
            </a:r>
          </a:p>
          <a:p>
            <a:endParaRPr lang="es-CO" sz="1400">
              <a:solidFill>
                <a:srgbClr val="1F2C56"/>
              </a:solidFill>
              <a:latin typeface="Metropolis" pitchFamily="2" charset="77"/>
            </a:endParaRPr>
          </a:p>
          <a:p>
            <a:r>
              <a:rPr lang="es-CO" sz="1400" dirty="0">
                <a:solidFill>
                  <a:srgbClr val="1F2C56"/>
                </a:solidFill>
                <a:latin typeface="Metropolis"/>
              </a:rPr>
              <a:t>Perú: Danilo Sánchez </a:t>
            </a:r>
            <a:r>
              <a:rPr lang="es-CO" sz="1400" err="1">
                <a:solidFill>
                  <a:srgbClr val="1F2C56"/>
                </a:solidFill>
                <a:latin typeface="Metropolis"/>
              </a:rPr>
              <a:t>Lihón</a:t>
            </a:r>
            <a:r>
              <a:rPr lang="es-CO" sz="1400" dirty="0">
                <a:solidFill>
                  <a:srgbClr val="1F2C56"/>
                </a:solidFill>
                <a:latin typeface="Metropolis"/>
              </a:rPr>
              <a:t>. </a:t>
            </a:r>
          </a:p>
          <a:p>
            <a:endParaRPr lang="es-CO" sz="1400" dirty="0">
              <a:solidFill>
                <a:srgbClr val="1F2C56"/>
              </a:solidFill>
              <a:latin typeface="Metropolis" pitchFamily="2" charset="77"/>
            </a:endParaRPr>
          </a:p>
          <a:p>
            <a:r>
              <a:rPr lang="es-CO" sz="1400" dirty="0">
                <a:solidFill>
                  <a:srgbClr val="1F2C56"/>
                </a:solidFill>
                <a:ea typeface="+mn-lt"/>
                <a:cs typeface="+mn-lt"/>
              </a:rPr>
              <a:t>(Puede agregar más diapositivas si lo necesita duplicando esta página)</a:t>
            </a:r>
            <a:endParaRPr lang="es-CO" dirty="0">
              <a:ea typeface="+mn-lt"/>
              <a:cs typeface="+mn-l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8CFEB45-0C26-A2CB-D593-EA575FBA13F0}"/>
              </a:ext>
            </a:extLst>
          </p:cNvPr>
          <p:cNvSpPr txBox="1"/>
          <p:nvPr/>
        </p:nvSpPr>
        <p:spPr>
          <a:xfrm>
            <a:off x="6372500" y="1846043"/>
            <a:ext cx="46335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b="1">
                <a:solidFill>
                  <a:srgbClr val="1F2C56"/>
                </a:solidFill>
                <a:latin typeface="Metropolis" pitchFamily="2" charset="77"/>
              </a:rPr>
              <a:t>Autores destacados: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00207FD-C834-8824-0B23-254F80889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34" y="1156325"/>
            <a:ext cx="1555424" cy="215996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DCA0235-B209-9D3B-BC71-FED305B92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099" y="1156325"/>
            <a:ext cx="1555424" cy="215996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852E0DD-93CD-08BC-3E28-E2F9F860A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314" y="1156325"/>
            <a:ext cx="1555424" cy="215996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0CF8DAD5-0EAA-4195-8DE1-0C57B2CAE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34" y="3522335"/>
            <a:ext cx="1555424" cy="215996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EAD0D44-7B57-EDF0-5E8D-8E1B448F1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099" y="3522335"/>
            <a:ext cx="1555424" cy="2159961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936DFC76-D91A-1D9D-7A55-3CD025145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314" y="3522335"/>
            <a:ext cx="1555424" cy="215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88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BFC4F1-E7C3-0F97-8E6C-56F79FE62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64480B5-FBE5-4957-024E-C929F1DD2A8E}"/>
              </a:ext>
            </a:extLst>
          </p:cNvPr>
          <p:cNvSpPr txBox="1"/>
          <p:nvPr/>
        </p:nvSpPr>
        <p:spPr>
          <a:xfrm>
            <a:off x="1419624" y="2113903"/>
            <a:ext cx="8727240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O" sz="1600" b="1" dirty="0">
                <a:solidFill>
                  <a:srgbClr val="1F2C56"/>
                </a:solidFill>
                <a:latin typeface="Metropolis"/>
                <a:ea typeface="+mn-lt"/>
                <a:cs typeface="+mn-lt"/>
              </a:rPr>
              <a:t>Estimadas librerías, </a:t>
            </a:r>
            <a:endParaRPr lang="en-US" b="1" dirty="0">
              <a:latin typeface="Metropolis"/>
            </a:endParaRPr>
          </a:p>
          <a:p>
            <a:endParaRPr lang="es-CO" sz="1600" dirty="0">
              <a:solidFill>
                <a:srgbClr val="1F2C56"/>
              </a:solidFill>
              <a:latin typeface="Metropolis"/>
              <a:ea typeface="+mn-lt"/>
              <a:cs typeface="+mn-lt"/>
            </a:endParaRPr>
          </a:p>
          <a:p>
            <a:pPr algn="just"/>
            <a:r>
              <a:rPr lang="es-CO" sz="1600" dirty="0">
                <a:solidFill>
                  <a:srgbClr val="1F2C56"/>
                </a:solidFill>
                <a:latin typeface="Metropolis"/>
                <a:ea typeface="+mn-lt"/>
                <a:cs typeface="+mn-lt"/>
              </a:rPr>
              <a:t>Este formato de catálogo es una herramienta de apoyo para su postulación a la Convocatoria Muestra Comercial del 2.º Festival del Libro Infantil. </a:t>
            </a:r>
            <a:endParaRPr lang="es-CO" dirty="0">
              <a:solidFill>
                <a:srgbClr val="000000"/>
              </a:solidFill>
              <a:latin typeface="Metropolis"/>
              <a:ea typeface="+mn-lt"/>
              <a:cs typeface="+mn-lt"/>
            </a:endParaRPr>
          </a:p>
          <a:p>
            <a:pPr algn="just"/>
            <a:endParaRPr lang="es-CO" sz="1600" dirty="0">
              <a:solidFill>
                <a:srgbClr val="1F2C56"/>
              </a:solidFill>
              <a:latin typeface="Metropolis"/>
              <a:ea typeface="+mn-lt"/>
              <a:cs typeface="+mn-lt"/>
            </a:endParaRPr>
          </a:p>
          <a:p>
            <a:pPr algn="just"/>
            <a:r>
              <a:rPr lang="es-CO" sz="1600" dirty="0">
                <a:solidFill>
                  <a:srgbClr val="1F2C56"/>
                </a:solidFill>
                <a:latin typeface="Metropolis"/>
                <a:ea typeface="+mn-lt"/>
                <a:cs typeface="+mn-lt"/>
              </a:rPr>
              <a:t>Este documento busca visibilizar la oferta literaria de cada librería y destacar los títulos más representativos de su catálogo, puede usarlo libremente si lo desea o utilizar el formato de su preferencia.</a:t>
            </a:r>
            <a:endParaRPr lang="es-CO" dirty="0">
              <a:latin typeface="Metropolis"/>
            </a:endParaRPr>
          </a:p>
        </p:txBody>
      </p:sp>
    </p:spTree>
    <p:extLst>
      <p:ext uri="{BB962C8B-B14F-4D97-AF65-F5344CB8AC3E}">
        <p14:creationId xmlns:p14="http://schemas.microsoft.com/office/powerpoint/2010/main" val="2016196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8E5EE9-F3D8-EA04-F827-8A270FB71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ED306AE-F1A4-02A8-8940-D079D0187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027" y="3070810"/>
            <a:ext cx="2335426" cy="26654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ED20187-6B74-D789-F843-C6F74A9F00D7}"/>
              </a:ext>
            </a:extLst>
          </p:cNvPr>
          <p:cNvSpPr txBox="1"/>
          <p:nvPr/>
        </p:nvSpPr>
        <p:spPr>
          <a:xfrm>
            <a:off x="778866" y="2846646"/>
            <a:ext cx="30776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CO" sz="3200" b="1">
                <a:solidFill>
                  <a:srgbClr val="1F2C56"/>
                </a:solidFill>
                <a:latin typeface="Metropolis" pitchFamily="2" charset="77"/>
              </a:rPr>
              <a:t>Instrucciones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E603A5-3FFF-9CA8-A68F-28D03D059F96}"/>
              </a:ext>
            </a:extLst>
          </p:cNvPr>
          <p:cNvSpPr txBox="1"/>
          <p:nvPr/>
        </p:nvSpPr>
        <p:spPr>
          <a:xfrm>
            <a:off x="4498720" y="714637"/>
            <a:ext cx="6189472" cy="51090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CO" sz="1600" dirty="0">
                <a:solidFill>
                  <a:srgbClr val="1F2C56"/>
                </a:solidFill>
                <a:latin typeface="Metropolis"/>
              </a:rPr>
              <a:t>Les sugerimos diligenciarlo con la mayor precisión posible, reemplazando la información de ejemplo por los datos correspondientes a su librería. </a:t>
            </a:r>
            <a:endParaRPr lang="es-CO" sz="1600" dirty="0">
              <a:solidFill>
                <a:srgbClr val="000000"/>
              </a:solidFill>
              <a:latin typeface="Metropolis"/>
            </a:endParaRPr>
          </a:p>
          <a:p>
            <a:pPr algn="just"/>
            <a:endParaRPr lang="es-CO" sz="1600" dirty="0">
              <a:solidFill>
                <a:srgbClr val="1F2C56"/>
              </a:solidFill>
              <a:latin typeface="Metropolis"/>
            </a:endParaRPr>
          </a:p>
          <a:p>
            <a:pPr algn="just"/>
            <a:r>
              <a:rPr lang="es-CO" sz="1600" dirty="0">
                <a:solidFill>
                  <a:srgbClr val="1F2C56"/>
                </a:solidFill>
                <a:latin typeface="Metropolis"/>
              </a:rPr>
              <a:t>Para completar el documento, usted necesitará:</a:t>
            </a:r>
            <a:endParaRPr lang="es-CO" sz="1600" dirty="0">
              <a:solidFill>
                <a:srgbClr val="000000"/>
              </a:solidFill>
              <a:latin typeface="Metropolis"/>
            </a:endParaRPr>
          </a:p>
          <a:p>
            <a:pPr algn="just"/>
            <a:endParaRPr lang="es-CO" dirty="0">
              <a:solidFill>
                <a:srgbClr val="000000"/>
              </a:solidFill>
              <a:latin typeface="Metropolis"/>
            </a:endParaRPr>
          </a:p>
          <a:p>
            <a:pPr marL="285750" indent="-285750" algn="just">
              <a:buFont typeface="Arial,Sans-Serif"/>
              <a:buChar char="•"/>
            </a:pPr>
            <a:r>
              <a:rPr lang="es-CO" sz="1600" dirty="0">
                <a:solidFill>
                  <a:srgbClr val="1F2C56"/>
                </a:solidFill>
                <a:latin typeface="Metropolis"/>
              </a:rPr>
              <a:t>Fotografías o imágenes de los títulos más relevantes o representativos de su catálogo.</a:t>
            </a:r>
            <a:endParaRPr lang="es-CO" sz="1600" dirty="0">
              <a:solidFill>
                <a:srgbClr val="000000"/>
              </a:solidFill>
              <a:latin typeface="Metropolis"/>
            </a:endParaRPr>
          </a:p>
          <a:p>
            <a:pPr algn="just"/>
            <a:endParaRPr lang="es-CO" dirty="0">
              <a:solidFill>
                <a:srgbClr val="000000"/>
              </a:solidFill>
              <a:latin typeface="Metropolis"/>
            </a:endParaRPr>
          </a:p>
          <a:p>
            <a:pPr marL="285750" indent="-285750" algn="just">
              <a:buFont typeface="Arial,Sans-Serif"/>
              <a:buChar char="•"/>
            </a:pPr>
            <a:r>
              <a:rPr lang="es-CO" sz="1600" dirty="0">
                <a:solidFill>
                  <a:srgbClr val="1F2C56"/>
                </a:solidFill>
                <a:latin typeface="Metropolis"/>
              </a:rPr>
              <a:t>Descripción de los libros más destacados que deseen resaltar.</a:t>
            </a:r>
            <a:endParaRPr lang="es-CO" sz="1600" dirty="0">
              <a:solidFill>
                <a:srgbClr val="000000"/>
              </a:solidFill>
              <a:latin typeface="Metropolis"/>
            </a:endParaRPr>
          </a:p>
          <a:p>
            <a:pPr algn="just"/>
            <a:endParaRPr lang="es-CO" sz="1600" dirty="0">
              <a:solidFill>
                <a:srgbClr val="000000"/>
              </a:solidFill>
              <a:latin typeface="Metropolis"/>
            </a:endParaRPr>
          </a:p>
          <a:p>
            <a:pPr marL="285750" indent="-285750" algn="just">
              <a:buFont typeface="Arial,Sans-Serif"/>
              <a:buChar char="•"/>
            </a:pPr>
            <a:r>
              <a:rPr lang="es-CO" sz="1600" dirty="0">
                <a:solidFill>
                  <a:srgbClr val="1F2C56"/>
                </a:solidFill>
                <a:latin typeface="Metropolis"/>
              </a:rPr>
              <a:t>Información general de la librería y su catálogo editorial.</a:t>
            </a:r>
            <a:endParaRPr lang="es-CO" sz="1600" dirty="0">
              <a:solidFill>
                <a:srgbClr val="000000"/>
              </a:solidFill>
              <a:latin typeface="Metropolis"/>
            </a:endParaRPr>
          </a:p>
          <a:p>
            <a:pPr marL="285750" indent="-285750" algn="just">
              <a:buFont typeface="Arial,Sans-Serif"/>
              <a:buChar char="•"/>
            </a:pPr>
            <a:endParaRPr lang="es-CO" sz="1600" dirty="0">
              <a:solidFill>
                <a:srgbClr val="000000"/>
              </a:solidFill>
              <a:latin typeface="Metropolis"/>
            </a:endParaRPr>
          </a:p>
          <a:p>
            <a:pPr marL="285750" indent="-285750" algn="just">
              <a:buFont typeface="Arial,Sans-Serif"/>
              <a:buChar char="•"/>
            </a:pPr>
            <a:r>
              <a:rPr lang="es-CO" sz="1600" dirty="0">
                <a:solidFill>
                  <a:srgbClr val="1F2C56"/>
                </a:solidFill>
                <a:latin typeface="Metropolis"/>
              </a:rPr>
              <a:t>Enfoque o línea temática principal de las editoriales que representan o distribuyen.</a:t>
            </a:r>
            <a:endParaRPr lang="es-CO" sz="1600" dirty="0">
              <a:solidFill>
                <a:srgbClr val="000000"/>
              </a:solidFill>
              <a:latin typeface="Metropolis"/>
            </a:endParaRPr>
          </a:p>
          <a:p>
            <a:pPr marL="285750" indent="-285750" algn="just">
              <a:buFont typeface="Arial,Sans-Serif"/>
              <a:buChar char="•"/>
            </a:pPr>
            <a:endParaRPr lang="es-CO" sz="1600" dirty="0">
              <a:solidFill>
                <a:srgbClr val="1F2C56"/>
              </a:solidFill>
              <a:latin typeface="Metropolis"/>
            </a:endParaRPr>
          </a:p>
          <a:p>
            <a:pPr algn="just"/>
            <a:r>
              <a:rPr lang="es-CO" sz="1600" dirty="0">
                <a:solidFill>
                  <a:srgbClr val="1F2C56"/>
                </a:solidFill>
                <a:latin typeface="Metropolis"/>
              </a:rPr>
              <a:t>Agradecemos su compromiso con la promoción del libro y la lectura, y los invitamos a aprovechar esta herramienta para presentar de la mejor manera la propuesta de su librería.</a:t>
            </a:r>
            <a:endParaRPr lang="es-CO" sz="1600" dirty="0">
              <a:latin typeface="Metropolis"/>
            </a:endParaRPr>
          </a:p>
          <a:p>
            <a:endParaRPr lang="en-US" dirty="0">
              <a:latin typeface="Aptos" panose="021100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4625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3294B3A3-61FF-C14A-B718-471F80298301}"/>
              </a:ext>
            </a:extLst>
          </p:cNvPr>
          <p:cNvSpPr txBox="1"/>
          <p:nvPr/>
        </p:nvSpPr>
        <p:spPr>
          <a:xfrm>
            <a:off x="6096000" y="2213053"/>
            <a:ext cx="471616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rgbClr val="1F2C56"/>
                </a:solidFill>
                <a:latin typeface="Metropolis" pitchFamily="2" charset="77"/>
              </a:rPr>
              <a:t>Nombre de la entidad:</a:t>
            </a:r>
          </a:p>
          <a:p>
            <a:r>
              <a:rPr lang="es-CO" sz="1600" dirty="0">
                <a:solidFill>
                  <a:srgbClr val="1F2C56"/>
                </a:solidFill>
                <a:latin typeface="Metropolis" pitchFamily="2" charset="77"/>
              </a:rPr>
              <a:t>(Librería, editorial, distribuidora o marca de producto literario ilustrado)</a:t>
            </a:r>
          </a:p>
          <a:p>
            <a:endParaRPr lang="es-CO" sz="1600" dirty="0">
              <a:solidFill>
                <a:srgbClr val="1F2C56"/>
              </a:solidFill>
              <a:latin typeface="Metropolis" pitchFamily="2" charset="77"/>
            </a:endParaRPr>
          </a:p>
          <a:p>
            <a:r>
              <a:rPr lang="es-CO" sz="1600" dirty="0">
                <a:solidFill>
                  <a:srgbClr val="1F2C56"/>
                </a:solidFill>
                <a:latin typeface="Metropolis" pitchFamily="2" charset="77"/>
              </a:rPr>
              <a:t>Breve descripción de la entidad Ejemplo: “Editorial independiente enfocada en literatura infantil y juvenil, con especial interés en la promoción de la lectura y la ilustración contemporánea.”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BCEC4A8-B9EB-470A-B370-D66D66FE5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767" y="1445740"/>
            <a:ext cx="3724494" cy="396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9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CF94C25-1616-8AB2-8F64-EFF900D69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044409" y="3009773"/>
            <a:ext cx="2626404" cy="31896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9BBC322-7643-5502-B854-6BC9CFF13A0A}"/>
              </a:ext>
            </a:extLst>
          </p:cNvPr>
          <p:cNvSpPr txBox="1"/>
          <p:nvPr/>
        </p:nvSpPr>
        <p:spPr>
          <a:xfrm>
            <a:off x="5009768" y="1366897"/>
            <a:ext cx="5593492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b="1">
                <a:solidFill>
                  <a:srgbClr val="1F2C56"/>
                </a:solidFill>
                <a:latin typeface="Metropolis" pitchFamily="2" charset="77"/>
              </a:rPr>
              <a:t>Ubicación</a:t>
            </a:r>
            <a:r>
              <a:rPr lang="es-CO" sz="2000">
                <a:solidFill>
                  <a:srgbClr val="1F2C56"/>
                </a:solidFill>
                <a:latin typeface="Metropolis" pitchFamily="2" charset="77"/>
              </a:rPr>
              <a:t>:</a:t>
            </a:r>
          </a:p>
          <a:p>
            <a:r>
              <a:rPr lang="es-CO" sz="1400">
                <a:solidFill>
                  <a:srgbClr val="1F2C56"/>
                </a:solidFill>
                <a:latin typeface="Metropolis" pitchFamily="2" charset="77"/>
              </a:rPr>
              <a:t>(Escribe aquí tu dirección)</a:t>
            </a:r>
          </a:p>
          <a:p>
            <a:endParaRPr lang="es-CO">
              <a:solidFill>
                <a:srgbClr val="1F2C56"/>
              </a:solidFill>
              <a:latin typeface="Metropolis" pitchFamily="2" charset="77"/>
            </a:endParaRPr>
          </a:p>
          <a:p>
            <a:r>
              <a:rPr lang="es-CO" sz="2000" b="1">
                <a:solidFill>
                  <a:srgbClr val="1F2C56"/>
                </a:solidFill>
                <a:latin typeface="Metropolis" pitchFamily="2" charset="77"/>
              </a:rPr>
              <a:t>Contacto:</a:t>
            </a:r>
          </a:p>
          <a:p>
            <a:r>
              <a:rPr lang="es-CO" b="1">
                <a:solidFill>
                  <a:srgbClr val="1F2C56"/>
                </a:solidFill>
                <a:latin typeface="Metropolis" pitchFamily="2" charset="77"/>
              </a:rPr>
              <a:t>Correo electrónico:</a:t>
            </a:r>
          </a:p>
          <a:p>
            <a:r>
              <a:rPr lang="es-CO" sz="1400">
                <a:solidFill>
                  <a:srgbClr val="1F2C56"/>
                </a:solidFill>
                <a:latin typeface="Metropolis" pitchFamily="2" charset="77"/>
              </a:rPr>
              <a:t>(Escribe aquí tu correo principal de contacto)</a:t>
            </a:r>
          </a:p>
          <a:p>
            <a:r>
              <a:rPr lang="es-CO" b="1">
                <a:solidFill>
                  <a:srgbClr val="1F2C56"/>
                </a:solidFill>
                <a:latin typeface="Metropolis" pitchFamily="2" charset="77"/>
              </a:rPr>
              <a:t>Teléfono o WhatsApp:</a:t>
            </a:r>
          </a:p>
          <a:p>
            <a:r>
              <a:rPr lang="es-CO" sz="1400">
                <a:solidFill>
                  <a:srgbClr val="1F2C56"/>
                </a:solidFill>
                <a:latin typeface="Metropolis" pitchFamily="2" charset="77"/>
              </a:rPr>
              <a:t>(Escribe aquí tu número de contacto)</a:t>
            </a:r>
          </a:p>
          <a:p>
            <a:endParaRPr lang="es-CO">
              <a:solidFill>
                <a:srgbClr val="1F2C56"/>
              </a:solidFill>
              <a:latin typeface="Metropolis" pitchFamily="2" charset="77"/>
            </a:endParaRPr>
          </a:p>
          <a:p>
            <a:r>
              <a:rPr lang="es-CO" sz="2000" b="1">
                <a:solidFill>
                  <a:srgbClr val="1F2C56"/>
                </a:solidFill>
                <a:latin typeface="Metropolis" pitchFamily="2" charset="77"/>
              </a:rPr>
              <a:t>Redes sociales:</a:t>
            </a:r>
          </a:p>
          <a:p>
            <a:r>
              <a:rPr lang="es-CO" sz="1400">
                <a:solidFill>
                  <a:srgbClr val="1F2C56"/>
                </a:solidFill>
                <a:latin typeface="Metropolis" pitchFamily="2" charset="77"/>
              </a:rPr>
              <a:t>Agrega tus nombres de usuario o enlaces directos (Instagram, Facebook, X, etc.)</a:t>
            </a:r>
          </a:p>
          <a:p>
            <a:endParaRPr lang="es-CO">
              <a:solidFill>
                <a:srgbClr val="1F2C56"/>
              </a:solidFill>
              <a:latin typeface="Metropolis" pitchFamily="2" charset="77"/>
            </a:endParaRPr>
          </a:p>
          <a:p>
            <a:r>
              <a:rPr lang="es-CO" sz="2000" b="1">
                <a:solidFill>
                  <a:srgbClr val="1F2C56"/>
                </a:solidFill>
                <a:latin typeface="Metropolis" pitchFamily="2" charset="77"/>
              </a:rPr>
              <a:t>Sitio web:</a:t>
            </a:r>
          </a:p>
          <a:p>
            <a:r>
              <a:rPr lang="es-CO" sz="1400">
                <a:solidFill>
                  <a:srgbClr val="1F2C56"/>
                </a:solidFill>
                <a:latin typeface="Metropolis" pitchFamily="2" charset="77"/>
              </a:rPr>
              <a:t>(Enlace, si aplica)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CF29482-A0EB-5534-30D0-B6E2BCEC9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867803" y="3485536"/>
            <a:ext cx="1803010" cy="31896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B7B1AB2-E7DA-CDE7-22F9-DA149CFC6849}"/>
              </a:ext>
            </a:extLst>
          </p:cNvPr>
          <p:cNvSpPr txBox="1"/>
          <p:nvPr/>
        </p:nvSpPr>
        <p:spPr>
          <a:xfrm>
            <a:off x="711200" y="2865976"/>
            <a:ext cx="29596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CO" sz="3200" b="1">
                <a:solidFill>
                  <a:srgbClr val="1F2C56"/>
                </a:solidFill>
                <a:latin typeface="Metropolis" pitchFamily="2" charset="77"/>
              </a:rPr>
              <a:t>Información</a:t>
            </a:r>
          </a:p>
          <a:p>
            <a:pPr algn="r"/>
            <a:r>
              <a:rPr lang="es-CO" sz="3200" b="1">
                <a:solidFill>
                  <a:srgbClr val="1F2C56"/>
                </a:solidFill>
                <a:latin typeface="Metropolis" pitchFamily="2" charset="77"/>
              </a:rPr>
              <a:t>general:</a:t>
            </a:r>
          </a:p>
        </p:txBody>
      </p:sp>
    </p:spTree>
    <p:extLst>
      <p:ext uri="{BB962C8B-B14F-4D97-AF65-F5344CB8AC3E}">
        <p14:creationId xmlns:p14="http://schemas.microsoft.com/office/powerpoint/2010/main" val="2230357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8E5EE9-F3D8-EA04-F827-8A270FB71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A1459F3-CC5D-AD6A-1E5A-F5545C626C59}"/>
              </a:ext>
            </a:extLst>
          </p:cNvPr>
          <p:cNvSpPr txBox="1"/>
          <p:nvPr/>
        </p:nvSpPr>
        <p:spPr>
          <a:xfrm>
            <a:off x="4905633" y="2991844"/>
            <a:ext cx="5679240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>
                <a:solidFill>
                  <a:srgbClr val="1F2C56"/>
                </a:solidFill>
                <a:latin typeface="Metropolis" pitchFamily="2" charset="77"/>
              </a:rPr>
              <a:t>Información general del catálogo, aspectos a destacar de los sellos editoriales que manejan, autores destacados.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>
              <a:solidFill>
                <a:srgbClr val="1F2C56"/>
              </a:solidFill>
              <a:latin typeface="Metropolis" pitchFamily="2" charset="77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ED306AE-F1A4-02A8-8940-D079D0187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027" y="3070810"/>
            <a:ext cx="2335426" cy="26654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22DA34A-F39D-E204-81C8-C397B4974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699" y="3515653"/>
            <a:ext cx="1749754" cy="26654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ED20187-6B74-D789-F843-C6F74A9F00D7}"/>
              </a:ext>
            </a:extLst>
          </p:cNvPr>
          <p:cNvSpPr txBox="1"/>
          <p:nvPr/>
        </p:nvSpPr>
        <p:spPr>
          <a:xfrm>
            <a:off x="1607127" y="2868734"/>
            <a:ext cx="20918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CO" sz="3200" b="1">
                <a:solidFill>
                  <a:srgbClr val="1F2C56"/>
                </a:solidFill>
                <a:latin typeface="Metropolis" pitchFamily="2" charset="77"/>
              </a:rPr>
              <a:t>Catálogo</a:t>
            </a:r>
            <a:br>
              <a:rPr lang="es-CO" sz="3200" b="1">
                <a:solidFill>
                  <a:srgbClr val="1F2C56"/>
                </a:solidFill>
                <a:latin typeface="Metropolis" pitchFamily="2" charset="77"/>
              </a:rPr>
            </a:br>
            <a:r>
              <a:rPr lang="es-CO" sz="3200" b="1">
                <a:solidFill>
                  <a:srgbClr val="1F2C56"/>
                </a:solidFill>
                <a:latin typeface="Metropolis" pitchFamily="2" charset="77"/>
              </a:rPr>
              <a:t>Infantil</a:t>
            </a:r>
          </a:p>
        </p:txBody>
      </p:sp>
    </p:spTree>
    <p:extLst>
      <p:ext uri="{BB962C8B-B14F-4D97-AF65-F5344CB8AC3E}">
        <p14:creationId xmlns:p14="http://schemas.microsoft.com/office/powerpoint/2010/main" val="2248520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8E5EE9-F3D8-EA04-F827-8A270FB71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A1459F3-CC5D-AD6A-1E5A-F5545C626C59}"/>
              </a:ext>
            </a:extLst>
          </p:cNvPr>
          <p:cNvSpPr txBox="1"/>
          <p:nvPr/>
        </p:nvSpPr>
        <p:spPr>
          <a:xfrm>
            <a:off x="4905633" y="2817927"/>
            <a:ext cx="5679240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>
                <a:solidFill>
                  <a:srgbClr val="1F2C56"/>
                </a:solidFill>
                <a:latin typeface="Metropolis"/>
              </a:rPr>
              <a:t>Puede resaltar títulos premiados, recomendados </a:t>
            </a:r>
            <a:br>
              <a:rPr lang="es-CO" sz="1600">
                <a:solidFill>
                  <a:srgbClr val="1F2C56"/>
                </a:solidFill>
                <a:latin typeface="Metropolis"/>
              </a:rPr>
            </a:br>
            <a:r>
              <a:rPr lang="es-CO" sz="1600">
                <a:solidFill>
                  <a:srgbClr val="1F2C56"/>
                </a:solidFill>
                <a:latin typeface="Metropolis"/>
              </a:rPr>
              <a:t>o de interés especial.</a:t>
            </a:r>
          </a:p>
          <a:p>
            <a:endParaRPr lang="es-CO" sz="1600">
              <a:solidFill>
                <a:srgbClr val="1F2C56"/>
              </a:solidFill>
              <a:latin typeface="Metropolis" pitchFamily="2" charset="77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ED306AE-F1A4-02A8-8940-D079D0187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027" y="3070810"/>
            <a:ext cx="2335426" cy="26654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22DA34A-F39D-E204-81C8-C397B4974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699" y="3515653"/>
            <a:ext cx="1749754" cy="26654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ED20187-6B74-D789-F843-C6F74A9F00D7}"/>
              </a:ext>
            </a:extLst>
          </p:cNvPr>
          <p:cNvSpPr txBox="1"/>
          <p:nvPr/>
        </p:nvSpPr>
        <p:spPr>
          <a:xfrm>
            <a:off x="1607127" y="2868734"/>
            <a:ext cx="20918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CO" sz="3200" b="1">
                <a:solidFill>
                  <a:srgbClr val="1F2C56"/>
                </a:solidFill>
                <a:latin typeface="Metropolis" pitchFamily="2" charset="77"/>
              </a:rPr>
              <a:t>Catálogo</a:t>
            </a:r>
            <a:br>
              <a:rPr lang="es-CO" sz="3200" b="1">
                <a:solidFill>
                  <a:srgbClr val="1F2C56"/>
                </a:solidFill>
                <a:latin typeface="Metropolis" pitchFamily="2" charset="77"/>
              </a:rPr>
            </a:br>
            <a:r>
              <a:rPr lang="es-CO" sz="3200" b="1">
                <a:solidFill>
                  <a:srgbClr val="1F2C56"/>
                </a:solidFill>
                <a:latin typeface="Metropolis" pitchFamily="2" charset="77"/>
              </a:rPr>
              <a:t>Infantil</a:t>
            </a:r>
          </a:p>
        </p:txBody>
      </p:sp>
    </p:spTree>
    <p:extLst>
      <p:ext uri="{BB962C8B-B14F-4D97-AF65-F5344CB8AC3E}">
        <p14:creationId xmlns:p14="http://schemas.microsoft.com/office/powerpoint/2010/main" val="2281621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8E5EE9-F3D8-EA04-F827-8A270FB71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A1459F3-CC5D-AD6A-1E5A-F5545C626C59}"/>
              </a:ext>
            </a:extLst>
          </p:cNvPr>
          <p:cNvSpPr txBox="1"/>
          <p:nvPr/>
        </p:nvSpPr>
        <p:spPr>
          <a:xfrm>
            <a:off x="4905633" y="2684656"/>
            <a:ext cx="5679240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CO" sz="1600">
              <a:solidFill>
                <a:srgbClr val="1F2C56"/>
              </a:solidFill>
              <a:latin typeface="Metropoli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>
                <a:solidFill>
                  <a:srgbClr val="1F2C56"/>
                </a:solidFill>
                <a:latin typeface="Metropolis" pitchFamily="2" charset="77"/>
              </a:rPr>
              <a:t>Incorporar recursos adicionales como booktrailers, códigos QR u otros materiales interactivos que enriquezcan la experiencia.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ED306AE-F1A4-02A8-8940-D079D0187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027" y="3070810"/>
            <a:ext cx="2335426" cy="26654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22DA34A-F39D-E204-81C8-C397B4974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699" y="3515653"/>
            <a:ext cx="1749754" cy="26654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ED20187-6B74-D789-F843-C6F74A9F00D7}"/>
              </a:ext>
            </a:extLst>
          </p:cNvPr>
          <p:cNvSpPr txBox="1"/>
          <p:nvPr/>
        </p:nvSpPr>
        <p:spPr>
          <a:xfrm>
            <a:off x="1607127" y="2868734"/>
            <a:ext cx="20918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CO" sz="3200" b="1">
                <a:solidFill>
                  <a:srgbClr val="1F2C56"/>
                </a:solidFill>
                <a:latin typeface="Metropolis" pitchFamily="2" charset="77"/>
              </a:rPr>
              <a:t>Catálogo</a:t>
            </a:r>
            <a:br>
              <a:rPr lang="es-CO" sz="3200" b="1">
                <a:solidFill>
                  <a:srgbClr val="1F2C56"/>
                </a:solidFill>
                <a:latin typeface="Metropolis" pitchFamily="2" charset="77"/>
              </a:rPr>
            </a:br>
            <a:r>
              <a:rPr lang="es-CO" sz="3200" b="1">
                <a:solidFill>
                  <a:srgbClr val="1F2C56"/>
                </a:solidFill>
                <a:latin typeface="Metropolis" pitchFamily="2" charset="77"/>
              </a:rPr>
              <a:t>Infantil</a:t>
            </a:r>
          </a:p>
        </p:txBody>
      </p:sp>
    </p:spTree>
    <p:extLst>
      <p:ext uri="{BB962C8B-B14F-4D97-AF65-F5344CB8AC3E}">
        <p14:creationId xmlns:p14="http://schemas.microsoft.com/office/powerpoint/2010/main" val="10350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E2B643-70ED-1EC1-7A59-4B89C0EE0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CCCA2095-AC72-F5B8-52B2-B9F217935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164" y="2827853"/>
            <a:ext cx="2434750" cy="2667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0D6E69B-977C-02AD-606C-23CFEA8DA647}"/>
              </a:ext>
            </a:extLst>
          </p:cNvPr>
          <p:cNvSpPr txBox="1"/>
          <p:nvPr/>
        </p:nvSpPr>
        <p:spPr>
          <a:xfrm>
            <a:off x="4992879" y="2329786"/>
            <a:ext cx="316714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>
                <a:solidFill>
                  <a:srgbClr val="1F2C56"/>
                </a:solidFill>
                <a:latin typeface="Metropolis" pitchFamily="2" charset="77"/>
              </a:rPr>
              <a:t>Editorial Saltamontes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>
                <a:solidFill>
                  <a:srgbClr val="1F2C56"/>
                </a:solidFill>
                <a:latin typeface="Metropolis" pitchFamily="2" charset="77"/>
              </a:rPr>
              <a:t>Editorial Gallina Feliz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>
                <a:solidFill>
                  <a:srgbClr val="1F2C56"/>
                </a:solidFill>
                <a:latin typeface="Metropolis" pitchFamily="2" charset="77"/>
              </a:rPr>
              <a:t>Langosta editores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>
                <a:solidFill>
                  <a:srgbClr val="1F2C56"/>
                </a:solidFill>
                <a:latin typeface="Metropolis" pitchFamily="2" charset="77"/>
              </a:rPr>
              <a:t>Editorial Conejito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>
                <a:solidFill>
                  <a:srgbClr val="1F2C56"/>
                </a:solidFill>
                <a:latin typeface="Metropolis" pitchFamily="2" charset="77"/>
              </a:rPr>
              <a:t>Pluma de Estrella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>
                <a:solidFill>
                  <a:srgbClr val="1F2C56"/>
                </a:solidFill>
                <a:latin typeface="Metropolis" pitchFamily="2" charset="77"/>
              </a:rPr>
              <a:t>Bosque de Letras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>
                <a:solidFill>
                  <a:srgbClr val="1F2C56"/>
                </a:solidFill>
                <a:latin typeface="Metropolis" pitchFamily="2" charset="77"/>
              </a:rPr>
              <a:t>Sueños de Papel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>
                <a:solidFill>
                  <a:srgbClr val="1F2C56"/>
                </a:solidFill>
                <a:latin typeface="Metropolis" pitchFamily="2" charset="77"/>
              </a:rPr>
              <a:t>Búho de Historias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>
                <a:solidFill>
                  <a:srgbClr val="1F2C56"/>
                </a:solidFill>
                <a:latin typeface="Metropolis" pitchFamily="2" charset="77"/>
              </a:rPr>
              <a:t>Cuento Mágico Ediciones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>
                <a:solidFill>
                  <a:srgbClr val="1F2C56"/>
                </a:solidFill>
                <a:latin typeface="Metropolis" pitchFamily="2" charset="77"/>
              </a:rPr>
              <a:t>La Biblioteca del Arcoíris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>
                <a:solidFill>
                  <a:srgbClr val="1F2C56"/>
                </a:solidFill>
                <a:latin typeface="Metropolis" pitchFamily="2" charset="77"/>
              </a:rPr>
              <a:t>Pixel </a:t>
            </a:r>
            <a:r>
              <a:rPr lang="es-CO" sz="1600" err="1">
                <a:solidFill>
                  <a:srgbClr val="1F2C56"/>
                </a:solidFill>
                <a:latin typeface="Metropolis" pitchFamily="2" charset="77"/>
              </a:rPr>
              <a:t>Kids</a:t>
            </a:r>
            <a:endParaRPr lang="es-CO" sz="1600">
              <a:solidFill>
                <a:srgbClr val="1F2C56"/>
              </a:solidFill>
              <a:latin typeface="Metropolis" pitchFamily="2" charset="77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6EF6102-E8BD-64A5-87F4-568085A0ACBA}"/>
              </a:ext>
            </a:extLst>
          </p:cNvPr>
          <p:cNvSpPr txBox="1"/>
          <p:nvPr/>
        </p:nvSpPr>
        <p:spPr>
          <a:xfrm>
            <a:off x="8169965" y="2332911"/>
            <a:ext cx="305750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>
                <a:solidFill>
                  <a:srgbClr val="1F2C56"/>
                </a:solidFill>
                <a:latin typeface="Metropolis" pitchFamily="2" charset="77"/>
              </a:rPr>
              <a:t>Mini Genios Editorial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>
                <a:solidFill>
                  <a:srgbClr val="1F2C56"/>
                </a:solidFill>
                <a:latin typeface="Metropolis" pitchFamily="2" charset="77"/>
              </a:rPr>
              <a:t>Imaginaria </a:t>
            </a:r>
            <a:r>
              <a:rPr lang="es-CO" sz="1600" err="1">
                <a:solidFill>
                  <a:srgbClr val="1F2C56"/>
                </a:solidFill>
                <a:latin typeface="Metropolis" pitchFamily="2" charset="77"/>
              </a:rPr>
              <a:t>Press</a:t>
            </a:r>
            <a:endParaRPr lang="es-CO" sz="1600">
              <a:solidFill>
                <a:srgbClr val="1F2C56"/>
              </a:solidFill>
              <a:latin typeface="Metropolis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>
                <a:solidFill>
                  <a:srgbClr val="1F2C56"/>
                </a:solidFill>
                <a:latin typeface="Metropolis" pitchFamily="2" charset="77"/>
              </a:rPr>
              <a:t>Laboratorio de Letras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>
                <a:solidFill>
                  <a:srgbClr val="1F2C56"/>
                </a:solidFill>
                <a:latin typeface="Metropolis" pitchFamily="2" charset="77"/>
              </a:rPr>
              <a:t>Ojitos de Luna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>
                <a:solidFill>
                  <a:srgbClr val="1F2C56"/>
                </a:solidFill>
                <a:latin typeface="Metropolis" pitchFamily="2" charset="77"/>
              </a:rPr>
              <a:t>Manchita Editorial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>
                <a:solidFill>
                  <a:srgbClr val="1F2C56"/>
                </a:solidFill>
                <a:latin typeface="Metropolis" pitchFamily="2" charset="77"/>
              </a:rPr>
              <a:t>Rincón del Sol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>
                <a:solidFill>
                  <a:srgbClr val="1F2C56"/>
                </a:solidFill>
                <a:latin typeface="Metropolis" pitchFamily="2" charset="77"/>
              </a:rPr>
              <a:t>Pecas y Cuentos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>
                <a:solidFill>
                  <a:srgbClr val="1F2C56"/>
                </a:solidFill>
                <a:latin typeface="Metropolis" pitchFamily="2" charset="77"/>
              </a:rPr>
              <a:t>El Nido de los Libros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>
                <a:solidFill>
                  <a:srgbClr val="1F2C56"/>
                </a:solidFill>
                <a:latin typeface="Metropolis" pitchFamily="2" charset="77"/>
              </a:rPr>
              <a:t>Pequeños Sabios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>
                <a:solidFill>
                  <a:srgbClr val="1F2C56"/>
                </a:solidFill>
                <a:latin typeface="Metropolis" pitchFamily="2" charset="77"/>
              </a:rPr>
              <a:t>Letras que Crecen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>
                <a:solidFill>
                  <a:srgbClr val="1F2C56"/>
                </a:solidFill>
                <a:latin typeface="Metropolis" pitchFamily="2" charset="77"/>
              </a:rPr>
              <a:t>Editorial Curiosa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11D4927-AEEF-1752-5AD2-E9BF3EE7B36B}"/>
              </a:ext>
            </a:extLst>
          </p:cNvPr>
          <p:cNvSpPr txBox="1"/>
          <p:nvPr/>
        </p:nvSpPr>
        <p:spPr>
          <a:xfrm>
            <a:off x="1202636" y="2650076"/>
            <a:ext cx="25062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CO" sz="3200" b="1">
                <a:solidFill>
                  <a:srgbClr val="1F2C56"/>
                </a:solidFill>
                <a:latin typeface="Metropolis" pitchFamily="2" charset="77"/>
              </a:rPr>
              <a:t>Editoriales: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76000B-81AB-8152-091D-9417DDA40180}"/>
              </a:ext>
            </a:extLst>
          </p:cNvPr>
          <p:cNvSpPr txBox="1"/>
          <p:nvPr/>
        </p:nvSpPr>
        <p:spPr>
          <a:xfrm>
            <a:off x="747252" y="3187506"/>
            <a:ext cx="29616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CO" sz="1200">
                <a:solidFill>
                  <a:srgbClr val="1F2C56"/>
                </a:solidFill>
                <a:latin typeface="Metropolis" pitchFamily="2" charset="77"/>
              </a:rPr>
              <a:t>Enliste en este espacio </a:t>
            </a:r>
          </a:p>
          <a:p>
            <a:pPr algn="r"/>
            <a:r>
              <a:rPr lang="es-CO" sz="1200">
                <a:solidFill>
                  <a:srgbClr val="1F2C56"/>
                </a:solidFill>
                <a:latin typeface="Metropolis" pitchFamily="2" charset="77"/>
              </a:rPr>
              <a:t>las editoriales que vende </a:t>
            </a:r>
          </a:p>
          <a:p>
            <a:pPr algn="r"/>
            <a:r>
              <a:rPr lang="es-CO" sz="1200">
                <a:solidFill>
                  <a:srgbClr val="1F2C56"/>
                </a:solidFill>
                <a:latin typeface="Metropolis" pitchFamily="2" charset="77"/>
              </a:rPr>
              <a:t>en su entidad en caso </a:t>
            </a:r>
          </a:p>
          <a:p>
            <a:pPr algn="r"/>
            <a:r>
              <a:rPr lang="es-CO" sz="1200">
                <a:solidFill>
                  <a:srgbClr val="1F2C56"/>
                </a:solidFill>
                <a:latin typeface="Metropolis" pitchFamily="2" charset="77"/>
              </a:rPr>
              <a:t>de ser librerías.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DD43A95-AF44-A388-85D6-192812ABD071}"/>
              </a:ext>
            </a:extLst>
          </p:cNvPr>
          <p:cNvSpPr txBox="1"/>
          <p:nvPr/>
        </p:nvSpPr>
        <p:spPr>
          <a:xfrm>
            <a:off x="4992879" y="1843773"/>
            <a:ext cx="1179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1">
                <a:solidFill>
                  <a:srgbClr val="1F2C56"/>
                </a:solidFill>
                <a:latin typeface="Metropolis" pitchFamily="2" charset="77"/>
              </a:rPr>
              <a:t>Ejemplo:</a:t>
            </a:r>
            <a:endParaRPr lang="es-CO" b="1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49F6FAE-A876-4AD5-D501-5D966A1AA24A}"/>
              </a:ext>
            </a:extLst>
          </p:cNvPr>
          <p:cNvSpPr txBox="1"/>
          <p:nvPr/>
        </p:nvSpPr>
        <p:spPr>
          <a:xfrm>
            <a:off x="4754880" y="5623560"/>
            <a:ext cx="60960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O" sz="1400" baseline="0">
                <a:solidFill>
                  <a:srgbClr val="1F2C56"/>
                </a:solidFill>
                <a:latin typeface="Aptos"/>
              </a:rPr>
              <a:t>(Puede agregar más diapositivas si lo necesita duplicando esta página)</a:t>
            </a:r>
            <a:endParaRPr lang="es-ES"/>
          </a:p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5728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570</Words>
  <Application>Microsoft Macintosh PowerPoint</Application>
  <PresentationFormat>Panorámica</PresentationFormat>
  <Paragraphs>100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Arial,Sans-Serif</vt:lpstr>
      <vt:lpstr>Metropolis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Mariana Cardona</dc:creator>
  <cp:lastModifiedBy>Maria Alejandra Ortiz C. Ortiz Coral</cp:lastModifiedBy>
  <cp:revision>35</cp:revision>
  <dcterms:created xsi:type="dcterms:W3CDTF">2025-10-29T23:38:48Z</dcterms:created>
  <dcterms:modified xsi:type="dcterms:W3CDTF">2025-11-04T23:49:11Z</dcterms:modified>
</cp:coreProperties>
</file>